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66" r:id="rId12"/>
    <p:sldId id="267" r:id="rId13"/>
    <p:sldId id="281" r:id="rId14"/>
    <p:sldId id="282" r:id="rId15"/>
    <p:sldId id="280" r:id="rId16"/>
    <p:sldId id="283" r:id="rId17"/>
    <p:sldId id="284" r:id="rId18"/>
    <p:sldId id="285" r:id="rId19"/>
    <p:sldId id="286" r:id="rId20"/>
    <p:sldId id="268" r:id="rId21"/>
    <p:sldId id="287" r:id="rId22"/>
    <p:sldId id="269" r:id="rId23"/>
    <p:sldId id="272" r:id="rId24"/>
    <p:sldId id="270" r:id="rId25"/>
    <p:sldId id="271" r:id="rId26"/>
    <p:sldId id="273" r:id="rId27"/>
    <p:sldId id="274" r:id="rId28"/>
    <p:sldId id="288" r:id="rId29"/>
    <p:sldId id="290" r:id="rId30"/>
    <p:sldId id="291" r:id="rId31"/>
    <p:sldId id="292" r:id="rId32"/>
    <p:sldId id="289" r:id="rId33"/>
    <p:sldId id="294" r:id="rId34"/>
    <p:sldId id="293" r:id="rId35"/>
    <p:sldId id="296" r:id="rId36"/>
    <p:sldId id="295" r:id="rId37"/>
    <p:sldId id="297" r:id="rId38"/>
    <p:sldId id="298" r:id="rId39"/>
  </p:sldIdLst>
  <p:sldSz cx="9144000" cy="6858000" type="screen4x3"/>
  <p:notesSz cx="6858000" cy="9144000"/>
  <p:defaultTextStyle>
    <a:defPPr>
      <a:defRPr lang="ko-KR"/>
    </a:defPPr>
    <a:lvl1pPr marL="0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>
        <p:scale>
          <a:sx n="70" d="100"/>
          <a:sy n="70" d="100"/>
        </p:scale>
        <p:origin x="-138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4"/>
            <a:ext cx="3008313" cy="11620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49" cy="585258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053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1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5168"/>
            <a:ext cx="6019801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7" y="1508788"/>
            <a:ext cx="8496944" cy="614197"/>
          </a:xfrm>
          <a:prstGeom prst="rect">
            <a:avLst/>
          </a:prstGeom>
        </p:spPr>
        <p:txBody>
          <a:bodyPr lIns="107287" tIns="53643" rIns="107287" bIns="53643" anchor="ctr"/>
          <a:lstStyle>
            <a:lvl1pPr marL="0" indent="0">
              <a:buNone/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2" y="2411017"/>
            <a:ext cx="8496944" cy="3994316"/>
          </a:xfrm>
          <a:prstGeom prst="rect">
            <a:avLst/>
          </a:prstGeom>
        </p:spPr>
        <p:txBody>
          <a:bodyPr lIns="464627" tIns="53643" rIns="107287" bIns="53643" anchor="t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9" cy="1179288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7"/>
            <a:ext cx="6912768" cy="614197"/>
          </a:xfrm>
          <a:prstGeom prst="rect">
            <a:avLst/>
          </a:prstGeom>
        </p:spPr>
        <p:txBody>
          <a:bodyPr lIns="107287" tIns="53643" rIns="107287" bIns="53643" anchor="ctr"/>
          <a:lstStyle>
            <a:lvl1pPr marL="0" indent="0">
              <a:buNone/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7" y="2218995"/>
            <a:ext cx="6912768" cy="3994316"/>
          </a:xfrm>
          <a:prstGeom prst="rect">
            <a:avLst/>
          </a:prstGeom>
        </p:spPr>
        <p:txBody>
          <a:bodyPr lIns="464627" tIns="53643" rIns="107287" bIns="53643" anchor="t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1487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3133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186"/>
            <a:ext cx="7772400" cy="150071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3"/>
            <a:ext cx="4038601" cy="452543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1" cy="452543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5"/>
            <a:ext cx="4040188" cy="6413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5"/>
            <a:ext cx="4041774" cy="6413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5"/>
            <a:ext cx="4041774" cy="39497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1072866" rtl="0" eaLnBrk="1" latinLnBrk="1" hangingPunct="1">
        <a:spcBef>
          <a:spcPct val="0"/>
        </a:spcBef>
        <a:buNone/>
        <a:defRPr sz="4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02325" indent="-402325" algn="l" defTabSz="1072866" rtl="0" eaLnBrk="1" latinLnBrk="1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1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1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43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496" y="3717032"/>
            <a:ext cx="9108505" cy="25922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8000"/>
                  <a:lumOff val="2000"/>
                  <a:alpha val="0"/>
                </a:scheme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491880" y="6064726"/>
            <a:ext cx="5436094" cy="539221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 Black" pitchFamily="34" charset="0"/>
              </a:rPr>
              <a:t>23 JAMADILAKHIR BERSAMAAN 5 FEBRUARI 2021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Arial Black" pitchFamily="34" charset="0"/>
              </a:rPr>
              <a:t>http://e-khutbah.terengganu.gov.my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"/>
            <a:ext cx="789572" cy="93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82961" y="875879"/>
            <a:ext cx="8001001" cy="662332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Jabatan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hal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ehwal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agama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terengganu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1829227" y="1561773"/>
            <a:ext cx="4343401" cy="960107"/>
          </a:xfrm>
          <a:prstGeom prst="rect">
            <a:avLst/>
          </a:prstGeom>
        </p:spPr>
        <p:txBody>
          <a:bodyPr lIns="107287" tIns="53643" rIns="107287" bIns="53643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Bodoni MT Black" pitchFamily="18" charset="0"/>
              </a:rPr>
              <a:t>KHUTBAH MULTIMEDIA</a:t>
            </a:r>
          </a:p>
          <a:p>
            <a:r>
              <a:rPr lang="ms-MY" sz="2100" b="1" dirty="0">
                <a:latin typeface="Bodoni MT Black" pitchFamily="18" charset="0"/>
              </a:rPr>
              <a:t>Siri: 6/2021</a:t>
            </a:r>
            <a:endParaRPr lang="en-US" sz="2100" dirty="0">
              <a:latin typeface="Bodoni MT Black" pitchFamily="18" charset="0"/>
            </a:endParaRPr>
          </a:p>
          <a:p>
            <a:pPr algn="r"/>
            <a:endParaRPr lang="ru-RU" sz="3400" dirty="0">
              <a:solidFill>
                <a:srgbClr val="0079A4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2" y="2546236"/>
            <a:ext cx="9093200" cy="3502540"/>
          </a:xfrm>
          <a:prstGeom prst="rect">
            <a:avLst/>
          </a:prstGeom>
        </p:spPr>
        <p:txBody>
          <a:bodyPr lIns="107287" tIns="53643" rIns="107287" bIns="53643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AMARAN TERHADAP </a:t>
            </a:r>
          </a:p>
          <a:p>
            <a:r>
              <a:rPr lang="en-US" sz="54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 YANG </a:t>
            </a:r>
          </a:p>
          <a:p>
            <a:r>
              <a:rPr lang="en-US" sz="54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MENGABAIKAN </a:t>
            </a:r>
            <a:endParaRPr lang="en-US" sz="5400" dirty="0" smtClean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5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43608" y="2132856"/>
            <a:ext cx="7920880" cy="3994316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rtl="1"/>
            <a:r>
              <a:rPr lang="ar-SA" sz="66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وَمَنْ أَعْرَضَ عَن ذِكْرِى فَإِنَّ </a:t>
            </a:r>
            <a:r>
              <a:rPr lang="ar-SA" sz="66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لَهُۥ</a:t>
            </a:r>
            <a:endParaRPr lang="en-US" sz="66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6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مَعِيشَةً </a:t>
            </a:r>
            <a:r>
              <a:rPr lang="ar-SA" sz="66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ضَنكًا </a:t>
            </a:r>
            <a:r>
              <a:rPr lang="ar-SA" sz="66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وَنَحْشُرُهُۥ</a:t>
            </a:r>
            <a:endParaRPr lang="en-US" sz="66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6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6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يَوْمَ ٱلْقِيَٰمَةِ أَعْمَى</a:t>
            </a:r>
            <a:r>
              <a:rPr lang="ar-SA" sz="63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ٰ</a:t>
            </a:r>
            <a:r>
              <a:rPr lang="ar-SA" sz="4200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4200" dirty="0">
                <a:latin typeface="Traditional Arabic" pitchFamily="18" charset="-78"/>
                <a:cs typeface="Traditional Arabic" pitchFamily="18" charset="-78"/>
              </a:rPr>
            </a:br>
            <a:r>
              <a:rPr lang="ar-SA" sz="1900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1900" dirty="0">
                <a:latin typeface="Traditional Arabic" pitchFamily="18" charset="-78"/>
                <a:cs typeface="Traditional Arabic" pitchFamily="18" charset="-78"/>
              </a:rPr>
            </a:br>
            <a:endParaRPr lang="en-US" sz="19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35696" y="332656"/>
            <a:ext cx="7488833" cy="1008111"/>
          </a:xfrm>
        </p:spPr>
        <p:txBody>
          <a:bodyPr/>
          <a:lstStyle/>
          <a:p>
            <a:pPr algn="ctr"/>
            <a:r>
              <a:rPr lang="en-US" sz="4000" b="1" dirty="0" err="1"/>
              <a:t>Firman</a:t>
            </a:r>
            <a:r>
              <a:rPr lang="en-US" sz="4000" b="1" dirty="0"/>
              <a:t> Allah </a:t>
            </a:r>
            <a:r>
              <a:rPr lang="en-US" sz="4000" b="1" dirty="0" err="1"/>
              <a:t>dalam</a:t>
            </a:r>
            <a:r>
              <a:rPr lang="en-US" sz="4000" b="1" dirty="0"/>
              <a:t> surah </a:t>
            </a:r>
            <a:endParaRPr lang="en-US" sz="4000" b="1" dirty="0" smtClean="0"/>
          </a:p>
          <a:p>
            <a:pPr algn="ctr"/>
            <a:r>
              <a:rPr lang="en-US" sz="4000" b="1" dirty="0" err="1" smtClean="0"/>
              <a:t>Toha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ayat</a:t>
            </a:r>
            <a:r>
              <a:rPr lang="en-US" sz="4000" b="1" dirty="0" smtClean="0"/>
              <a:t> 124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15617" y="740701"/>
            <a:ext cx="7920880" cy="5856651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"Dan </a:t>
            </a:r>
            <a:r>
              <a:rPr lang="en-US" sz="4000" b="1" dirty="0" err="1">
                <a:solidFill>
                  <a:srgbClr val="FF0000"/>
                </a:solidFill>
              </a:rPr>
              <a:t>sesiapa</a:t>
            </a:r>
            <a:r>
              <a:rPr lang="en-US" sz="4000" b="1" dirty="0">
                <a:solidFill>
                  <a:srgbClr val="FF0000"/>
                </a:solidFill>
              </a:rPr>
              <a:t> yang </a:t>
            </a:r>
            <a:r>
              <a:rPr lang="en-US" sz="4000" b="1" dirty="0" err="1">
                <a:solidFill>
                  <a:srgbClr val="FF0000"/>
                </a:solidFill>
              </a:rPr>
              <a:t>berpaling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ingkar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dari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ingatan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petunjukKu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maka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sesungguhnya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</a:rPr>
              <a:t>adalah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baginya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kehidupan</a:t>
            </a:r>
            <a:r>
              <a:rPr lang="en-US" sz="4000" b="1" dirty="0" smtClean="0">
                <a:solidFill>
                  <a:srgbClr val="FF0000"/>
                </a:solidFill>
              </a:rPr>
              <a:t> yang </a:t>
            </a:r>
            <a:r>
              <a:rPr lang="en-US" sz="4000" b="1" dirty="0" err="1">
                <a:solidFill>
                  <a:srgbClr val="FF0000"/>
                </a:solidFill>
              </a:rPr>
              <a:t>sempit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dan</a:t>
            </a:r>
            <a:r>
              <a:rPr lang="en-US" sz="4000" b="1" dirty="0">
                <a:solidFill>
                  <a:srgbClr val="FF0000"/>
                </a:solidFill>
              </a:rPr>
              <a:t> Kami </a:t>
            </a:r>
            <a:r>
              <a:rPr lang="en-US" sz="4000" b="1" dirty="0" err="1">
                <a:solidFill>
                  <a:srgbClr val="FF0000"/>
                </a:solidFill>
              </a:rPr>
              <a:t>akan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himpunkan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pada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hari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Kiamat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dalam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keadaan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buta</a:t>
            </a:r>
            <a:r>
              <a:rPr lang="en-US" sz="4000" b="1" dirty="0">
                <a:solidFill>
                  <a:srgbClr val="FF0000"/>
                </a:solidFill>
              </a:rPr>
              <a:t>".</a:t>
            </a:r>
          </a:p>
          <a:p>
            <a:pPr algn="ctr"/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35696" y="68628"/>
            <a:ext cx="6912768" cy="614197"/>
          </a:xfrm>
        </p:spPr>
        <p:txBody>
          <a:bodyPr/>
          <a:lstStyle/>
          <a:p>
            <a:r>
              <a:rPr lang="en-US" sz="3800" b="1" dirty="0" err="1"/>
              <a:t>Maksudnya</a:t>
            </a:r>
            <a:r>
              <a:rPr lang="en-US" sz="38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051720" y="2708920"/>
            <a:ext cx="6912768" cy="2880320"/>
          </a:xfrm>
        </p:spPr>
        <p:txBody>
          <a:bodyPr/>
          <a:lstStyle/>
          <a:p>
            <a:pPr marL="670541" indent="-670541">
              <a:buFont typeface="Wingdings" pitchFamily="2" charset="2"/>
              <a:buChar char="v"/>
            </a:pPr>
            <a:r>
              <a:rPr lang="en-US" sz="4200" b="1" dirty="0" err="1"/>
              <a:t>A</a:t>
            </a:r>
            <a:r>
              <a:rPr lang="en-US" sz="4200" b="1" dirty="0" err="1" smtClean="0"/>
              <a:t>mal</a:t>
            </a:r>
            <a:r>
              <a:rPr lang="en-US" sz="4200" b="1" dirty="0" smtClean="0"/>
              <a:t> </a:t>
            </a:r>
            <a:r>
              <a:rPr lang="en-US" sz="4200" b="1" dirty="0" err="1"/>
              <a:t>kebajikannya</a:t>
            </a:r>
            <a:r>
              <a:rPr lang="en-US" sz="4200" b="1" dirty="0"/>
              <a:t> </a:t>
            </a:r>
            <a:endParaRPr lang="en-US" sz="4200" b="1" dirty="0" smtClean="0"/>
          </a:p>
          <a:p>
            <a:r>
              <a:rPr lang="en-US" sz="4200" b="1" dirty="0" err="1" smtClean="0"/>
              <a:t>tidak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sempurna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disisi</a:t>
            </a:r>
            <a:endParaRPr lang="en-US" sz="4200" b="1" dirty="0" smtClean="0"/>
          </a:p>
          <a:p>
            <a:r>
              <a:rPr lang="en-US" sz="4200" b="1" dirty="0" smtClean="0"/>
              <a:t>Allah S.W.T</a:t>
            </a:r>
            <a:endParaRPr lang="en-US" sz="4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672" y="68628"/>
            <a:ext cx="7524329" cy="1110661"/>
          </a:xfrm>
        </p:spPr>
        <p:txBody>
          <a:bodyPr/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menimpa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 yang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meninggalkan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403648" y="1316765"/>
            <a:ext cx="2592288" cy="723887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kedua</a:t>
            </a:r>
            <a:endParaRPr lang="en-US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0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43608" y="1124744"/>
            <a:ext cx="7776864" cy="5184576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rtl="1"/>
            <a:r>
              <a:rPr lang="ar-SA" sz="66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إِنَّ أَوَّلَ مَا يُحَاسَبُ بِهِ الْعَبْدُ يَوْمَ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6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الْقِيَامَةِ مِنْ عَمَلِهِ صَلاتُهُ</a:t>
            </a:r>
            <a:r>
              <a:rPr lang="ar-SA" sz="66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endParaRPr lang="en-US" sz="66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6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فَإِنْ صَلَحَتْ </a:t>
            </a:r>
            <a:r>
              <a:rPr lang="ar-SA" sz="66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فَقَدْ أَفْلَحَ وَأَنْجَحَ، </a:t>
            </a:r>
            <a:endParaRPr lang="en-US" sz="66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6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وَإِنْ </a:t>
            </a:r>
            <a:r>
              <a:rPr lang="ar-SA" sz="66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فَسَدَتْ </a:t>
            </a:r>
            <a:r>
              <a:rPr lang="ar-SA" sz="66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فَقَدْ </a:t>
            </a:r>
            <a:r>
              <a:rPr lang="ar-SA" sz="66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خَابَ وَخَسِرَ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rtl="1"/>
            <a:r>
              <a:rPr lang="ar-SA" sz="54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                  </a:t>
            </a:r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		</a:t>
            </a: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   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رواه الترمذي)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                 </a:t>
            </a:r>
            <a:endParaRPr lang="en-US" sz="5200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1680" y="188640"/>
            <a:ext cx="6912768" cy="614197"/>
          </a:xfrm>
        </p:spPr>
        <p:txBody>
          <a:bodyPr/>
          <a:lstStyle/>
          <a:p>
            <a:r>
              <a:rPr lang="en-US" sz="4400" b="1" dirty="0" err="1" smtClean="0"/>
              <a:t>Sabda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Rasulullah</a:t>
            </a:r>
            <a:r>
              <a:rPr lang="en-US" sz="4400" b="1" dirty="0" smtClean="0"/>
              <a:t> Saw :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009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43608" y="908721"/>
            <a:ext cx="8100392" cy="5328592"/>
          </a:xfrm>
        </p:spPr>
        <p:txBody>
          <a:bodyPr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</a:rPr>
              <a:t>Sesungguhnya</a:t>
            </a:r>
            <a:r>
              <a:rPr lang="en-US" sz="3400" b="1" i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perkara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pertama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400" b="1" dirty="0" smtClean="0">
                <a:solidFill>
                  <a:srgbClr val="FF0000"/>
                </a:solidFill>
              </a:rPr>
              <a:t>yang </a:t>
            </a:r>
            <a:r>
              <a:rPr lang="en-US" sz="3400" b="1" dirty="0" err="1" smtClean="0">
                <a:solidFill>
                  <a:srgbClr val="FF0000"/>
                </a:solidFill>
              </a:rPr>
              <a:t>akan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dihisab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pada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diri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400" b="1" dirty="0" err="1" smtClean="0">
                <a:solidFill>
                  <a:srgbClr val="FF0000"/>
                </a:solidFill>
              </a:rPr>
              <a:t>seseorang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hamba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pada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hari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akhirat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400" b="1" dirty="0" err="1" smtClean="0">
                <a:solidFill>
                  <a:srgbClr val="FF0000"/>
                </a:solidFill>
              </a:rPr>
              <a:t>daripada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amalnya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ialah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solatnya</a:t>
            </a:r>
            <a:r>
              <a:rPr lang="en-US" sz="3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3400" b="1" dirty="0" err="1" smtClean="0">
                <a:solidFill>
                  <a:srgbClr val="FF0000"/>
                </a:solidFill>
              </a:rPr>
              <a:t>Oleh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itu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jika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solatnya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baik</a:t>
            </a:r>
            <a:r>
              <a:rPr lang="en-US" sz="3400" b="1" dirty="0">
                <a:solidFill>
                  <a:srgbClr val="FF0000"/>
                </a:solidFill>
              </a:rPr>
              <a:t>  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400" b="1" dirty="0" smtClean="0">
                <a:solidFill>
                  <a:srgbClr val="FF0000"/>
                </a:solidFill>
              </a:rPr>
              <a:t>(</a:t>
            </a:r>
            <a:r>
              <a:rPr lang="en-US" sz="3400" b="1" dirty="0" err="1">
                <a:solidFill>
                  <a:srgbClr val="FF0000"/>
                </a:solidFill>
              </a:rPr>
              <a:t>sempurna</a:t>
            </a:r>
            <a:r>
              <a:rPr lang="en-US" sz="3400" b="1" dirty="0">
                <a:solidFill>
                  <a:srgbClr val="FF0000"/>
                </a:solidFill>
              </a:rPr>
              <a:t>), </a:t>
            </a:r>
            <a:r>
              <a:rPr lang="en-US" sz="3400" b="1" dirty="0" err="1">
                <a:solidFill>
                  <a:srgbClr val="FF0000"/>
                </a:solidFill>
              </a:rPr>
              <a:t>maka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dia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akan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berjaya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400" b="1" dirty="0" err="1" smtClean="0">
                <a:solidFill>
                  <a:srgbClr val="FF0000"/>
                </a:solidFill>
              </a:rPr>
              <a:t>dan</a:t>
            </a:r>
            <a:r>
              <a:rPr lang="en-US" sz="3400" b="1" dirty="0" smtClean="0">
                <a:solidFill>
                  <a:srgbClr val="FF0000"/>
                </a:solidFill>
              </a:rPr>
              <a:t>   </a:t>
            </a:r>
            <a:r>
              <a:rPr lang="en-US" sz="3400" b="1" dirty="0" err="1">
                <a:solidFill>
                  <a:srgbClr val="FF0000"/>
                </a:solidFill>
              </a:rPr>
              <a:t>menang</a:t>
            </a:r>
            <a:r>
              <a:rPr lang="en-US" sz="3400" b="1" dirty="0">
                <a:solidFill>
                  <a:srgbClr val="FF0000"/>
                </a:solidFill>
              </a:rPr>
              <a:t>, </a:t>
            </a:r>
            <a:r>
              <a:rPr lang="en-US" sz="3400" b="1" dirty="0" err="1">
                <a:solidFill>
                  <a:srgbClr val="FF0000"/>
                </a:solidFill>
              </a:rPr>
              <a:t>dan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jika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solatnya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400" b="1" dirty="0" err="1" smtClean="0">
                <a:solidFill>
                  <a:srgbClr val="FF0000"/>
                </a:solidFill>
              </a:rPr>
              <a:t>rosak</a:t>
            </a:r>
            <a:r>
              <a:rPr lang="en-US" sz="3400" b="1" dirty="0" smtClean="0">
                <a:solidFill>
                  <a:srgbClr val="FF0000"/>
                </a:solidFill>
              </a:rPr>
              <a:t> (</a:t>
            </a:r>
            <a:r>
              <a:rPr lang="en-US" sz="3400" b="1" dirty="0" err="1">
                <a:solidFill>
                  <a:srgbClr val="FF0000"/>
                </a:solidFill>
              </a:rPr>
              <a:t>tidak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betul</a:t>
            </a:r>
            <a:r>
              <a:rPr lang="en-US" sz="3400" b="1" dirty="0">
                <a:solidFill>
                  <a:srgbClr val="FF0000"/>
                </a:solidFill>
              </a:rPr>
              <a:t>) </a:t>
            </a:r>
            <a:r>
              <a:rPr lang="en-US" sz="3400" b="1" dirty="0" err="1">
                <a:solidFill>
                  <a:srgbClr val="FF0000"/>
                </a:solidFill>
              </a:rPr>
              <a:t>maka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dia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akan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400" b="1" dirty="0" err="1" smtClean="0">
                <a:solidFill>
                  <a:srgbClr val="FF0000"/>
                </a:solidFill>
              </a:rPr>
              <a:t>rugi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dan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menyesal</a:t>
            </a:r>
            <a:r>
              <a:rPr lang="en-US" sz="3400" b="1" i="1" dirty="0">
                <a:solidFill>
                  <a:srgbClr val="FF0000"/>
                </a:solidFill>
              </a:rPr>
              <a:t>.”</a:t>
            </a:r>
            <a:r>
              <a:rPr lang="en-US" sz="3400" b="1" dirty="0">
                <a:solidFill>
                  <a:srgbClr val="FF0000"/>
                </a:solidFill>
              </a:rPr>
              <a:t>(H.R al-</a:t>
            </a:r>
            <a:r>
              <a:rPr lang="en-US" sz="3400" b="1" dirty="0" err="1">
                <a:solidFill>
                  <a:srgbClr val="FF0000"/>
                </a:solidFill>
              </a:rPr>
              <a:t>Tirmizi</a:t>
            </a:r>
            <a:r>
              <a:rPr lang="en-US" sz="3400" b="1" dirty="0">
                <a:solidFill>
                  <a:srgbClr val="FF0000"/>
                </a:solidFill>
              </a:rPr>
              <a:t> ,)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47664" y="0"/>
            <a:ext cx="6912768" cy="614197"/>
          </a:xfrm>
        </p:spPr>
        <p:txBody>
          <a:bodyPr/>
          <a:lstStyle/>
          <a:p>
            <a:r>
              <a:rPr lang="en-US" sz="4000" b="1" dirty="0" err="1"/>
              <a:t>Maksudnya</a:t>
            </a:r>
            <a:r>
              <a:rPr lang="en-US" sz="4000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1583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63688" y="2924944"/>
            <a:ext cx="6912768" cy="2664296"/>
          </a:xfrm>
        </p:spPr>
        <p:txBody>
          <a:bodyPr/>
          <a:lstStyle/>
          <a:p>
            <a:pPr marL="670541" indent="-670541">
              <a:buFont typeface="Wingdings" pitchFamily="2" charset="2"/>
              <a:buChar char="v"/>
            </a:pPr>
            <a:r>
              <a:rPr lang="en-US" sz="4200" b="1" dirty="0" err="1"/>
              <a:t>Tidak</a:t>
            </a:r>
            <a:r>
              <a:rPr lang="en-US" sz="4200" b="1" dirty="0"/>
              <a:t> </a:t>
            </a:r>
            <a:r>
              <a:rPr lang="en-US" sz="4200" b="1" dirty="0" err="1"/>
              <a:t>mendapat</a:t>
            </a:r>
            <a:r>
              <a:rPr lang="en-US" sz="4200" b="1" dirty="0"/>
              <a:t> </a:t>
            </a:r>
          </a:p>
          <a:p>
            <a:r>
              <a:rPr lang="en-US" sz="4200" b="1" dirty="0" err="1" smtClean="0"/>
              <a:t>perlindungan</a:t>
            </a:r>
            <a:r>
              <a:rPr lang="en-US" sz="4200" b="1" dirty="0" smtClean="0"/>
              <a:t> </a:t>
            </a:r>
            <a:r>
              <a:rPr lang="en-US" sz="4200" b="1" dirty="0"/>
              <a:t>Allah </a:t>
            </a:r>
            <a:r>
              <a:rPr lang="en-US" sz="4200" b="1" dirty="0" err="1" smtClean="0"/>
              <a:t>dan</a:t>
            </a:r>
            <a:r>
              <a:rPr lang="en-US" sz="4200" b="1" dirty="0" smtClean="0"/>
              <a:t> </a:t>
            </a:r>
          </a:p>
          <a:p>
            <a:r>
              <a:rPr lang="en-US" sz="4200" b="1" dirty="0" err="1" smtClean="0"/>
              <a:t>Rasul-Nya</a:t>
            </a:r>
            <a:endParaRPr lang="en-US" sz="4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672" y="68628"/>
            <a:ext cx="7524329" cy="1110661"/>
          </a:xfrm>
        </p:spPr>
        <p:txBody>
          <a:bodyPr/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menimpa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 yang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meninggalkan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403648" y="1484784"/>
            <a:ext cx="2592288" cy="785442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ketiga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6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43609" y="1508787"/>
            <a:ext cx="7776864" cy="4896544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rtl="1"/>
            <a:r>
              <a:rPr lang="ar-SA" sz="75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مَنْ تَرَكَ الصَّلاةَ مُتَعَمِّدًا </a:t>
            </a:r>
            <a:r>
              <a:rPr lang="ar-SA" sz="75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فَقَدْ</a:t>
            </a:r>
            <a:endParaRPr lang="en-US" sz="75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75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بَرِئَتْ </a:t>
            </a:r>
            <a:r>
              <a:rPr lang="ar-SA" sz="75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مِنْهُ ذِمَّةُ اللَّهِ وَرَسُولِهِ</a:t>
            </a:r>
            <a:endParaRPr lang="en-US" sz="7500" b="1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rtl="1"/>
            <a:r>
              <a:rPr lang="ar-SA" sz="7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(رواه أحمد)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9672" y="260648"/>
            <a:ext cx="6912768" cy="614197"/>
          </a:xfrm>
        </p:spPr>
        <p:txBody>
          <a:bodyPr/>
          <a:lstStyle/>
          <a:p>
            <a:r>
              <a:rPr lang="en-US" sz="4400" b="1" dirty="0" err="1"/>
              <a:t>Sabda</a:t>
            </a:r>
            <a:r>
              <a:rPr lang="en-US" sz="4400" b="1" dirty="0"/>
              <a:t> </a:t>
            </a:r>
            <a:r>
              <a:rPr lang="en-US" sz="4400" b="1" dirty="0" err="1"/>
              <a:t>Rasulullah</a:t>
            </a:r>
            <a:r>
              <a:rPr lang="en-US" sz="4400" b="1" dirty="0"/>
              <a:t> Saw </a:t>
            </a:r>
            <a:r>
              <a:rPr lang="en-US" sz="4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497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15616" y="1508789"/>
            <a:ext cx="7920881" cy="3840427"/>
          </a:xfrm>
        </p:spPr>
        <p:txBody>
          <a:bodyPr/>
          <a:lstStyle/>
          <a:p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“</a:t>
            </a:r>
            <a:r>
              <a:rPr lang="en-US" sz="4000" b="1" dirty="0" err="1">
                <a:solidFill>
                  <a:srgbClr val="FF0000"/>
                </a:solidFill>
              </a:rPr>
              <a:t>Sesiapa</a:t>
            </a:r>
            <a:r>
              <a:rPr lang="en-US" sz="4000" b="1" dirty="0">
                <a:solidFill>
                  <a:srgbClr val="FF0000"/>
                </a:solidFill>
              </a:rPr>
              <a:t> yang </a:t>
            </a:r>
            <a:r>
              <a:rPr lang="en-US" sz="4000" b="1" dirty="0" err="1">
                <a:solidFill>
                  <a:srgbClr val="FF0000"/>
                </a:solidFill>
              </a:rPr>
              <a:t>meninggalkan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solat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dengan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sengaja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maka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dia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terlepas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dari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perlindungan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Allah </a:t>
            </a:r>
            <a:r>
              <a:rPr lang="en-US" sz="4000" b="1" dirty="0" err="1">
                <a:solidFill>
                  <a:srgbClr val="FF0000"/>
                </a:solidFill>
              </a:rPr>
              <a:t>dan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Rasul-Nya</a:t>
            </a:r>
            <a:r>
              <a:rPr lang="en-US" sz="4000" b="1" dirty="0">
                <a:solidFill>
                  <a:srgbClr val="FF0000"/>
                </a:solidFill>
              </a:rPr>
              <a:t>.” </a:t>
            </a:r>
          </a:p>
          <a:p>
            <a:pPr algn="r"/>
            <a:r>
              <a:rPr lang="en-US" sz="4000" b="1" dirty="0">
                <a:solidFill>
                  <a:srgbClr val="FF0000"/>
                </a:solidFill>
              </a:rPr>
              <a:t>(H.R. Ahmad)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1680" y="260648"/>
            <a:ext cx="6912768" cy="614197"/>
          </a:xfrm>
        </p:spPr>
        <p:txBody>
          <a:bodyPr/>
          <a:lstStyle/>
          <a:p>
            <a:r>
              <a:rPr lang="en-US" sz="4000" b="1" dirty="0" err="1"/>
              <a:t>Maksudnya</a:t>
            </a:r>
            <a:r>
              <a:rPr lang="en-US" sz="4000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638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59044" y="2636912"/>
            <a:ext cx="6912768" cy="2808312"/>
          </a:xfrm>
        </p:spPr>
        <p:txBody>
          <a:bodyPr/>
          <a:lstStyle/>
          <a:p>
            <a:pPr marL="670541" indent="-670541">
              <a:buFont typeface="Wingdings" pitchFamily="2" charset="2"/>
              <a:buChar char="v"/>
            </a:pPr>
            <a:r>
              <a:rPr lang="en-US" sz="4200" b="1" dirty="0" err="1" smtClean="0"/>
              <a:t>Mudah</a:t>
            </a:r>
            <a:r>
              <a:rPr lang="en-US" sz="4200" b="1" dirty="0" smtClean="0"/>
              <a:t> </a:t>
            </a:r>
            <a:r>
              <a:rPr lang="en-US" sz="4200" b="1" dirty="0" err="1"/>
              <a:t>terjerumus</a:t>
            </a:r>
            <a:r>
              <a:rPr lang="en-US" sz="4200" b="1" dirty="0"/>
              <a:t> </a:t>
            </a:r>
            <a:r>
              <a:rPr lang="en-US" sz="4200" b="1" dirty="0" err="1"/>
              <a:t>ke</a:t>
            </a:r>
            <a:r>
              <a:rPr lang="en-US" sz="4200" b="1" dirty="0"/>
              <a:t> </a:t>
            </a:r>
          </a:p>
          <a:p>
            <a:r>
              <a:rPr lang="en-US" sz="4200" b="1" dirty="0" err="1"/>
              <a:t>lembah</a:t>
            </a:r>
            <a:r>
              <a:rPr lang="en-US" sz="4200" b="1" dirty="0"/>
              <a:t> </a:t>
            </a:r>
            <a:r>
              <a:rPr lang="en-US" sz="4200" b="1" dirty="0" err="1"/>
              <a:t>maksiat</a:t>
            </a:r>
            <a:r>
              <a:rPr lang="en-US" sz="4200" b="1" dirty="0"/>
              <a:t> </a:t>
            </a:r>
            <a:r>
              <a:rPr lang="en-US" sz="4200" b="1" dirty="0" err="1"/>
              <a:t>dan</a:t>
            </a:r>
            <a:r>
              <a:rPr lang="en-US" sz="4200" b="1" dirty="0"/>
              <a:t> </a:t>
            </a:r>
            <a:endParaRPr lang="en-US" sz="4200" b="1" dirty="0" smtClean="0"/>
          </a:p>
          <a:p>
            <a:r>
              <a:rPr lang="en-US" sz="4200" b="1" dirty="0" err="1" smtClean="0"/>
              <a:t>hilang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panduan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hidup</a:t>
            </a:r>
            <a:r>
              <a:rPr lang="en-US" sz="4200" b="1" dirty="0" smtClean="0"/>
              <a:t>.</a:t>
            </a:r>
            <a:endParaRPr lang="en-US" sz="4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672" y="68628"/>
            <a:ext cx="7524329" cy="1110661"/>
          </a:xfrm>
        </p:spPr>
        <p:txBody>
          <a:bodyPr/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menimpa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 yang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meninggalkan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979712" y="1772816"/>
            <a:ext cx="2592288" cy="723887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keempat</a:t>
            </a:r>
            <a:endParaRPr lang="en-US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6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971600" y="1484784"/>
            <a:ext cx="8064896" cy="5184576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rtl="1"/>
            <a:r>
              <a:rPr lang="ar-SA" sz="6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إنَّ أَهَمَّ أُمُوْرِكُمْ عِنْدِيْ الصَّلاةُ فَمَنْ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حَفِظَهَا حَفِظَ دِيْنَهُ، وَمَنْ ضَيَّعَهَا </a:t>
            </a:r>
            <a:r>
              <a:rPr lang="ar-SA" sz="6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فَهُوَ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لِمَا </a:t>
            </a:r>
            <a:r>
              <a:rPr lang="ar-SA" sz="6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سِوَاهَا أَضْيَعُ</a:t>
            </a:r>
            <a:r>
              <a:rPr lang="ar-SA" sz="6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SA" sz="6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وَلا حَظَّ </a:t>
            </a:r>
            <a:r>
              <a:rPr lang="ar-SA" sz="6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فِي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الاِسْلامِ </a:t>
            </a:r>
            <a:r>
              <a:rPr lang="ar-SA" sz="6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لِمَنْ </a:t>
            </a:r>
            <a:r>
              <a:rPr lang="ar-SA" sz="6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تَرَكَ </a:t>
            </a:r>
            <a:r>
              <a:rPr lang="ar-SA" sz="6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الصَّلاةَ.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524329" cy="918640"/>
          </a:xfrm>
        </p:spPr>
        <p:txBody>
          <a:bodyPr/>
          <a:lstStyle/>
          <a:p>
            <a:r>
              <a:rPr lang="en-US" sz="3300" dirty="0"/>
              <a:t/>
            </a:r>
            <a:br>
              <a:rPr lang="en-US" sz="3300" dirty="0"/>
            </a:br>
            <a:r>
              <a:rPr lang="en-US" sz="4000" dirty="0" err="1"/>
              <a:t>Saidina</a:t>
            </a:r>
            <a:r>
              <a:rPr lang="en-US" sz="4000" dirty="0"/>
              <a:t> Umar </a:t>
            </a:r>
            <a:r>
              <a:rPr lang="en-US" sz="4000" dirty="0" err="1"/>
              <a:t>r.a</a:t>
            </a:r>
            <a:r>
              <a:rPr lang="en-US" sz="4000" dirty="0"/>
              <a:t> pula </a:t>
            </a:r>
            <a:r>
              <a:rPr lang="en-US" sz="4000" dirty="0" err="1"/>
              <a:t>berkata</a:t>
            </a:r>
            <a:r>
              <a:rPr lang="en-US" sz="4000" dirty="0"/>
              <a:t>: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331640" y="4293096"/>
            <a:ext cx="7704855" cy="2976331"/>
          </a:xfrm>
        </p:spPr>
        <p:txBody>
          <a:bodyPr/>
          <a:lstStyle/>
          <a:p>
            <a:r>
              <a:rPr lang="en-US" sz="4400" b="1" dirty="0" err="1">
                <a:solidFill>
                  <a:srgbClr val="FF0000"/>
                </a:solidFill>
              </a:rPr>
              <a:t>Segala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puji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bagi</a:t>
            </a:r>
            <a:r>
              <a:rPr lang="en-US" sz="4400" b="1" dirty="0">
                <a:solidFill>
                  <a:srgbClr val="FF0000"/>
                </a:solidFill>
              </a:rPr>
              <a:t> Allah 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yang </a:t>
            </a:r>
            <a:r>
              <a:rPr lang="en-US" sz="4400" b="1" dirty="0" err="1">
                <a:solidFill>
                  <a:srgbClr val="FF0000"/>
                </a:solidFill>
              </a:rPr>
              <a:t>mewajibkan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solat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ke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atas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semua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mukallaf</a:t>
            </a:r>
            <a:r>
              <a:rPr lang="en-US" sz="4400" b="1" dirty="0" smtClean="0">
                <a:solidFill>
                  <a:srgbClr val="FF0000"/>
                </a:solidFill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9143" y="1196752"/>
            <a:ext cx="7704857" cy="2400267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ar-SA" sz="66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اَلْحَمْدُ لِلَّهِ الَّذِيْ </a:t>
            </a:r>
            <a:r>
              <a:rPr lang="ar-SA" sz="66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فَرَضَ </a:t>
            </a:r>
            <a:r>
              <a:rPr lang="ar-SA" sz="66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الصَّلَوَاتِ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6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عَلَى جَمِيْعِ الْمُكَلَّفِيْنَ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827584" y="4513"/>
            <a:ext cx="7884369" cy="1179288"/>
          </a:xfrm>
        </p:spPr>
        <p:txBody>
          <a:bodyPr/>
          <a:lstStyle/>
          <a:p>
            <a:pPr algn="ctr"/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44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44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SWT</a:t>
            </a:r>
            <a:endParaRPr lang="ru-RU" sz="4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212329" y="980728"/>
            <a:ext cx="7920881" cy="5664629"/>
          </a:xfrm>
        </p:spPr>
        <p:txBody>
          <a:bodyPr/>
          <a:lstStyle/>
          <a:p>
            <a:pPr algn="ctr"/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Sesungguhnya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urusan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kamu</a:t>
            </a:r>
            <a:r>
              <a:rPr lang="en-US" sz="3300" b="1" dirty="0">
                <a:solidFill>
                  <a:srgbClr val="FF0000"/>
                </a:solidFill>
              </a:rPr>
              <a:t> yang </a:t>
            </a:r>
          </a:p>
          <a:p>
            <a:pPr algn="ctr"/>
            <a:r>
              <a:rPr lang="en-US" sz="3300" b="1" dirty="0">
                <a:solidFill>
                  <a:srgbClr val="FF0000"/>
                </a:solidFill>
              </a:rPr>
              <a:t>paling </a:t>
            </a:r>
            <a:r>
              <a:rPr lang="en-US" sz="3300" b="1" dirty="0" err="1">
                <a:solidFill>
                  <a:srgbClr val="FF0000"/>
                </a:solidFill>
              </a:rPr>
              <a:t>penting</a:t>
            </a:r>
            <a:r>
              <a:rPr lang="en-US" sz="3300" b="1" dirty="0">
                <a:solidFill>
                  <a:srgbClr val="FF0000"/>
                </a:solidFill>
              </a:rPr>
              <a:t> di </a:t>
            </a:r>
            <a:r>
              <a:rPr lang="en-US" sz="3300" b="1" dirty="0" err="1">
                <a:solidFill>
                  <a:srgbClr val="FF0000"/>
                </a:solidFill>
              </a:rPr>
              <a:t>sisiku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ialah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solat</a:t>
            </a:r>
            <a:r>
              <a:rPr lang="en-US" sz="3300" b="1" dirty="0">
                <a:solidFill>
                  <a:srgbClr val="FF0000"/>
                </a:solidFill>
              </a:rPr>
              <a:t>, </a:t>
            </a:r>
            <a:r>
              <a:rPr lang="en-US" sz="3300" b="1" dirty="0" err="1">
                <a:solidFill>
                  <a:srgbClr val="FF0000"/>
                </a:solidFill>
              </a:rPr>
              <a:t>oleh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itu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sesiapa</a:t>
            </a:r>
            <a:r>
              <a:rPr lang="en-US" sz="3300" b="1" dirty="0">
                <a:solidFill>
                  <a:srgbClr val="FF0000"/>
                </a:solidFill>
              </a:rPr>
              <a:t> yang </a:t>
            </a:r>
            <a:r>
              <a:rPr lang="en-US" sz="3300" b="1" dirty="0" err="1">
                <a:solidFill>
                  <a:srgbClr val="FF0000"/>
                </a:solidFill>
              </a:rPr>
              <a:t>memelihara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endParaRPr lang="en-US" sz="33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300" b="1" dirty="0" err="1" smtClean="0">
                <a:solidFill>
                  <a:srgbClr val="FF0000"/>
                </a:solidFill>
              </a:rPr>
              <a:t>solat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ia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telah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memelihara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agamanya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dan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sesiapa</a:t>
            </a:r>
            <a:r>
              <a:rPr lang="en-US" sz="3300" b="1" dirty="0">
                <a:solidFill>
                  <a:srgbClr val="FF0000"/>
                </a:solidFill>
              </a:rPr>
              <a:t> yang </a:t>
            </a:r>
            <a:r>
              <a:rPr lang="en-US" sz="3300" b="1" dirty="0" err="1">
                <a:solidFill>
                  <a:srgbClr val="FF0000"/>
                </a:solidFill>
              </a:rPr>
              <a:t>mensia-siakannya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maka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bagi</a:t>
            </a:r>
            <a:r>
              <a:rPr lang="en-US" sz="3300" b="1" dirty="0">
                <a:solidFill>
                  <a:srgbClr val="FF0000"/>
                </a:solidFill>
              </a:rPr>
              <a:t> yang lain </a:t>
            </a:r>
            <a:r>
              <a:rPr lang="en-US" sz="3300" b="1" dirty="0" err="1">
                <a:solidFill>
                  <a:srgbClr val="FF0000"/>
                </a:solidFill>
              </a:rPr>
              <a:t>daripada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solat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adalah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lebih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mudah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untuk</a:t>
            </a:r>
            <a:endParaRPr lang="en-US" sz="33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disia-siakan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dan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tidak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ada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habuan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dalam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</a:rPr>
              <a:t>Islam </a:t>
            </a:r>
            <a:r>
              <a:rPr lang="en-US" sz="3300" b="1" dirty="0" err="1">
                <a:solidFill>
                  <a:srgbClr val="FF0000"/>
                </a:solidFill>
              </a:rPr>
              <a:t>bagi</a:t>
            </a:r>
            <a:r>
              <a:rPr lang="en-US" sz="3300" b="1" dirty="0">
                <a:solidFill>
                  <a:srgbClr val="FF0000"/>
                </a:solidFill>
              </a:rPr>
              <a:t> orang yang </a:t>
            </a:r>
            <a:endParaRPr lang="en-US" sz="33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300" b="1" dirty="0" err="1" smtClean="0">
                <a:solidFill>
                  <a:srgbClr val="FF0000"/>
                </a:solidFill>
              </a:rPr>
              <a:t>meninggalkan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solat</a:t>
            </a:r>
            <a:r>
              <a:rPr lang="en-US" sz="33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31640" y="7450"/>
            <a:ext cx="6912768" cy="614197"/>
          </a:xfrm>
        </p:spPr>
        <p:txBody>
          <a:bodyPr/>
          <a:lstStyle/>
          <a:p>
            <a:r>
              <a:rPr lang="en-US" sz="4400" b="1" dirty="0" err="1"/>
              <a:t>Maksudnya</a:t>
            </a:r>
            <a:r>
              <a:rPr lang="en-US" sz="4400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4957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15616" y="836712"/>
            <a:ext cx="8496944" cy="5376597"/>
          </a:xfrm>
        </p:spPr>
        <p:txBody>
          <a:bodyPr/>
          <a:lstStyle/>
          <a:p>
            <a:pPr marL="335270" indent="-335270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Mendekatkan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diri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kepada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Allah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menegakkan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solat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keluarga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kita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masyarakat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kita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seluruhnya</a:t>
            </a:r>
            <a:r>
              <a:rPr lang="en-US" sz="3200" b="1" dirty="0" smtClean="0"/>
              <a:t>.</a:t>
            </a:r>
          </a:p>
          <a:p>
            <a:pPr marL="335270" indent="-335270">
              <a:buFont typeface="Wingdings" pitchFamily="2" charset="2"/>
              <a:buChar char="v"/>
            </a:pPr>
            <a:r>
              <a:rPr lang="en-US" sz="3200" b="1" dirty="0" err="1">
                <a:solidFill>
                  <a:srgbClr val="0070C0"/>
                </a:solidFill>
              </a:rPr>
              <a:t>B</a:t>
            </a:r>
            <a:r>
              <a:rPr lang="en-US" sz="3200" b="1" dirty="0" err="1" smtClean="0">
                <a:solidFill>
                  <a:srgbClr val="0070C0"/>
                </a:solidFill>
              </a:rPr>
              <a:t>erusaha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mempelajari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ilmu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berkaitan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hukum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hakam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ibadat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solat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supaya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kita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dapat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melaksanakannya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dengan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sempurna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err="1"/>
              <a:t>Mudah-mudahan</a:t>
            </a:r>
            <a:r>
              <a:rPr lang="en-US" sz="2800" b="1" dirty="0"/>
              <a:t> </a:t>
            </a:r>
            <a:r>
              <a:rPr lang="en-US" sz="2800" b="1" dirty="0" err="1"/>
              <a:t>kita</a:t>
            </a:r>
            <a:r>
              <a:rPr lang="en-US" sz="2800" b="1" dirty="0"/>
              <a:t> </a:t>
            </a:r>
            <a:r>
              <a:rPr lang="en-US" sz="2800" b="1" dirty="0" err="1"/>
              <a:t>semua</a:t>
            </a:r>
            <a:r>
              <a:rPr lang="en-US" sz="2800" b="1" dirty="0"/>
              <a:t> </a:t>
            </a:r>
            <a:endParaRPr lang="en-US" sz="2800" b="1" dirty="0"/>
          </a:p>
          <a:p>
            <a:pPr algn="ctr"/>
            <a:r>
              <a:rPr lang="en-US" sz="2800" b="1" dirty="0" err="1" smtClean="0"/>
              <a:t>dilindungi</a:t>
            </a:r>
            <a:r>
              <a:rPr lang="en-US" sz="2800" b="1" dirty="0" smtClean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 smtClean="0"/>
              <a:t>diberkati</a:t>
            </a:r>
            <a:r>
              <a:rPr lang="en-US" sz="2800" b="1" dirty="0" smtClean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Allah</a:t>
            </a:r>
            <a:r>
              <a:rPr lang="en-US" sz="2000" b="1" dirty="0"/>
              <a:t> </a:t>
            </a:r>
            <a:r>
              <a:rPr lang="en-US" sz="1800" b="1" dirty="0"/>
              <a:t>S.W.T</a:t>
            </a:r>
            <a:r>
              <a:rPr lang="en-US" sz="2800" b="1" dirty="0"/>
              <a:t>.</a:t>
            </a:r>
          </a:p>
          <a:p>
            <a:pPr algn="ctr"/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672" y="0"/>
            <a:ext cx="7344816" cy="822629"/>
          </a:xfrm>
        </p:spPr>
        <p:txBody>
          <a:bodyPr/>
          <a:lstStyle/>
          <a:p>
            <a:r>
              <a:rPr lang="en-US" sz="4000" dirty="0" err="1"/>
              <a:t>Kesimpulan</a:t>
            </a:r>
            <a:r>
              <a:rPr lang="en-US" sz="4000" dirty="0"/>
              <a:t> </a:t>
            </a:r>
            <a:r>
              <a:rPr lang="en-US" sz="4000" dirty="0" err="1"/>
              <a:t>khutbah</a:t>
            </a:r>
            <a:r>
              <a:rPr lang="en-US" sz="4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87624" y="1508788"/>
            <a:ext cx="7956375" cy="4512501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rtl="1"/>
            <a:r>
              <a:rPr lang="ar-SA" sz="62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ٱتْلُ مَآ أُوحِىَ إِلَيْكَ مِنَ ٱلْكِتَٰبِ وَأَقِمِ</a:t>
            </a:r>
            <a:endParaRPr lang="en-US" sz="6200" b="1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2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ٱلصَّلَوٰةَ ۖ إِنَّ ٱلصَّلَوٰةَ تَنْهَىٰ </a:t>
            </a:r>
            <a:r>
              <a:rPr lang="ar-SA" sz="6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عَنِ</a:t>
            </a:r>
            <a:endParaRPr lang="en-US" sz="62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ٱلْفَحْشَآءِ </a:t>
            </a:r>
            <a:r>
              <a:rPr lang="ar-SA" sz="62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وَٱلْمُنكَرِ ۗ وَلَذِكْرُ </a:t>
            </a:r>
            <a:r>
              <a:rPr lang="ar-SA" sz="6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ٱللَّهِ</a:t>
            </a:r>
            <a:endParaRPr lang="en-US" sz="62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2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أَكْبَرُ ۗ </a:t>
            </a:r>
            <a:r>
              <a:rPr lang="ar-SA" sz="6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وَٱللَّهُ </a:t>
            </a:r>
            <a:r>
              <a:rPr lang="ar-SA" sz="62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يَعْلَمُ </a:t>
            </a:r>
            <a:r>
              <a:rPr lang="ar-SA" sz="6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مَا </a:t>
            </a:r>
            <a:r>
              <a:rPr lang="ar-SA" sz="62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تَصْنَعُونَ</a:t>
            </a:r>
            <a:endParaRPr lang="en-US" sz="6200" b="1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671" y="404664"/>
            <a:ext cx="7524329" cy="726619"/>
          </a:xfrm>
        </p:spPr>
        <p:txBody>
          <a:bodyPr/>
          <a:lstStyle/>
          <a:p>
            <a:pPr algn="ctr" rtl="1"/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أعوذ </a:t>
            </a:r>
            <a:r>
              <a:rPr lang="ar-SA" dirty="0"/>
              <a:t>بالله من الشيطان الرجيم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624" y="186211"/>
            <a:ext cx="8204201" cy="6807200"/>
          </a:xfrm>
          <a:prstGeom prst="rect">
            <a:avLst/>
          </a:prstGeom>
        </p:spPr>
        <p:txBody>
          <a:bodyPr lIns="107287" tIns="53643" rIns="107287" bIns="53643"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5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أَقُوْلُ قَولِي هَذَا،</a:t>
            </a:r>
          </a:p>
          <a:p>
            <a:pPr algn="ctr" rtl="1"/>
            <a:r>
              <a:rPr lang="ar-SA" sz="5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وَأَسْتَغْفِرُ اللهَ العَظِيمَ لِيْ وَلَكُمْ، وَلِسَائِرِ</a:t>
            </a:r>
            <a:endParaRPr lang="en-US" sz="5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5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الْمُسْلِمِيْنَ وَالمُسلِمَاتِ، الأَحيَاءِ مِنهُم</a:t>
            </a:r>
            <a:endParaRPr lang="en-US" sz="5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5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وَالأَموَاتِ، فَتُوبُوا إِلَيهِ فَاستَغفِرُوهُ،</a:t>
            </a:r>
            <a:endParaRPr lang="en-US" sz="5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5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إِنَّهُ هُوَ التَّوَّابُ الْغَفُوْرُ</a:t>
            </a:r>
          </a:p>
          <a:p>
            <a:pPr algn="r" rtl="1"/>
            <a:endParaRPr lang="en-US" sz="56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/>
              <a:t>Doa</a:t>
            </a:r>
            <a:r>
              <a:rPr lang="en-US" sz="5400" dirty="0" smtClean="0"/>
              <a:t> </a:t>
            </a:r>
            <a:r>
              <a:rPr lang="en-US" sz="5400" dirty="0" err="1" smtClean="0"/>
              <a:t>antara</a:t>
            </a:r>
            <a:r>
              <a:rPr lang="en-US" sz="5400" dirty="0" smtClean="0"/>
              <a:t> </a:t>
            </a:r>
            <a:r>
              <a:rPr lang="en-US" sz="5400" dirty="0" err="1" smtClean="0"/>
              <a:t>Jumaat</a:t>
            </a:r>
            <a:endParaRPr lang="en-US" sz="5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1640" y="1553412"/>
            <a:ext cx="7560840" cy="5304588"/>
          </a:xfrm>
          <a:prstGeom prst="rect">
            <a:avLst/>
          </a:prstGeom>
        </p:spPr>
        <p:txBody>
          <a:bodyPr lIns="107287" tIns="53643" rIns="107287" bIns="53643"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5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</a:t>
            </a:r>
            <a:r>
              <a:rPr lang="ar-SA" sz="5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:</a:t>
            </a:r>
            <a:endParaRPr lang="en-US" sz="5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«أَستَغفِرُ اللهَ» </a:t>
            </a:r>
            <a:r>
              <a:rPr lang="ar-SA" sz="5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  <a:endParaRPr lang="ar-SA" sz="5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r" rtl="1"/>
            <a:endParaRPr lang="en-US" sz="56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0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12746" t="15909" r="12480"/>
          <a:stretch>
            <a:fillRect/>
          </a:stretch>
        </p:blipFill>
        <p:spPr bwMode="auto">
          <a:xfrm>
            <a:off x="467545" y="-123395"/>
            <a:ext cx="8352928" cy="572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51521" y="5184491"/>
            <a:ext cx="8568953" cy="167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SWT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74403" y="1412776"/>
            <a:ext cx="8204201" cy="2743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107287" tIns="53643" rIns="107287" bIns="53643"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94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الْحَمْدُ لِلَّهِ رب العالمين. </a:t>
            </a:r>
            <a:endParaRPr lang="en-US" sz="7700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43608" y="4581128"/>
            <a:ext cx="8204201" cy="267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42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endParaRPr lang="en-US" sz="4200" b="1" dirty="0" smtClean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42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42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alam</a:t>
            </a:r>
            <a:endParaRPr lang="en-US" sz="4200" b="1" dirty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3648"/>
            <a:ext cx="7524329" cy="1179288"/>
          </a:xfrm>
        </p:spPr>
        <p:txBody>
          <a:bodyPr/>
          <a:lstStyle/>
          <a:p>
            <a:pPr algn="ctr"/>
            <a:r>
              <a:rPr lang="en-US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5" y="836712"/>
            <a:ext cx="8924282" cy="316636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107287" tIns="53643" rIns="107287" bIns="53643"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  <a:defRPr/>
            </a:pPr>
            <a:r>
              <a:rPr lang="ar-SA" sz="5800" b="1" dirty="0">
                <a:ln w="3175" cmpd="sng">
                  <a:noFill/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أَنْ </a:t>
            </a:r>
            <a:r>
              <a:rPr lang="ar-SA" sz="5800" b="1" dirty="0" smtClean="0">
                <a:ln w="3175" cmpd="sng">
                  <a:noFill/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لا </a:t>
            </a:r>
            <a:r>
              <a:rPr lang="ar-SA" sz="5800" b="1" dirty="0">
                <a:ln w="3175" cmpd="sng">
                  <a:noFill/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إِلَهَ إِلاَّ اللهُ وَحْدَهُ لاَ شَرِيْكَ لَهُ</a:t>
            </a:r>
            <a:r>
              <a:rPr lang="ar-SA" sz="5800" b="1" dirty="0" smtClean="0">
                <a:ln w="3175" cmpd="sng">
                  <a:noFill/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،</a:t>
            </a:r>
            <a:endParaRPr lang="en-US" sz="5800" b="1" dirty="0" smtClean="0">
              <a:ln w="3175" cmpd="sng">
                <a:noFill/>
                <a:prstDash val="solid"/>
              </a:ln>
              <a:solidFill>
                <a:schemeClr val="accent3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>
              <a:spcBef>
                <a:spcPts val="0"/>
              </a:spcBef>
              <a:defRPr/>
            </a:pPr>
            <a:r>
              <a:rPr lang="ar-SA" sz="5800" b="1" dirty="0" smtClean="0">
                <a:ln w="3175" cmpd="sng">
                  <a:noFill/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800" b="1" dirty="0">
                <a:ln w="3175" cmpd="sng">
                  <a:noFill/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أَنَّ مُحَمَّداً عَبْدُهُ وَرَسُوْلُهُ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80528" y="3861048"/>
            <a:ext cx="9286428" cy="278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b="1" dirty="0" smtClean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b="1" dirty="0" smtClean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b="1" dirty="0" smtClean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(SAW)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utusan-Nya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6252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8628"/>
            <a:ext cx="7524329" cy="1110661"/>
          </a:xfrm>
        </p:spPr>
        <p:txBody>
          <a:bodyPr/>
          <a:lstStyle/>
          <a:p>
            <a:pPr algn="ctr"/>
            <a:r>
              <a:rPr lang="en-US" sz="3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en-US" sz="3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</a:t>
            </a:r>
            <a:r>
              <a:rPr lang="en-US" sz="3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15616" y="1220756"/>
            <a:ext cx="8204201" cy="2208245"/>
          </a:xfrm>
          <a:prstGeom prst="rect">
            <a:avLst/>
          </a:prstGeom>
        </p:spPr>
        <p:txBody>
          <a:bodyPr lIns="107287" tIns="53643" rIns="107287" bIns="53643"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63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3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اللَّهُمَّ صَلِّ وَسَلِّمْ عَلَى سَيِّدِنَا مُحَمَّدٍ</a:t>
            </a:r>
            <a:r>
              <a:rPr lang="en-US" sz="63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3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وَعَلَى ءَالِهِ وَصَحْبِهِ وَمَنِ اهْتَدَى. </a:t>
            </a:r>
            <a:endParaRPr lang="en-US" sz="5200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8067" y="3488433"/>
            <a:ext cx="8204201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endParaRPr lang="en-US" sz="3300" b="1" dirty="0" smtClean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endParaRPr lang="en-US" sz="3300" b="1" dirty="0" smtClean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 (</a:t>
            </a: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(SAW) </a:t>
            </a:r>
            <a:endParaRPr lang="en-US" sz="3300" b="1" dirty="0" smtClean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3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3300" b="1" dirty="0" smtClean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3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sesiapa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memperolehi</a:t>
            </a:r>
            <a:r>
              <a:rPr lang="en-US" sz="33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</a:t>
            </a:r>
            <a:endParaRPr lang="en-US" sz="3300" b="1" dirty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402" y="-68239"/>
            <a:ext cx="7524329" cy="1110661"/>
          </a:xfrm>
        </p:spPr>
        <p:txBody>
          <a:bodyPr/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39799" y="1484784"/>
            <a:ext cx="8204201" cy="24002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107287" tIns="53643" rIns="107287" bIns="53643"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88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اتَّقُوا اللهَ حَق تُقَاته، </a:t>
            </a:r>
            <a:endParaRPr lang="en-US" sz="8800" b="1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88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فَقَدْ فَازَ الْمُتَّقُوْن</a:t>
            </a:r>
            <a:r>
              <a:rPr lang="ar-SA" sz="7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91679" y="4581127"/>
            <a:ext cx="7128793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takwa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endParaRPr lang="en-US" b="1" dirty="0" smtClean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Berjaya orang-orang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endParaRPr lang="en-US" b="1" dirty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41055" y="1772816"/>
            <a:ext cx="7920880" cy="4224469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rtl="1"/>
            <a:r>
              <a:rPr lang="ar-SA" sz="72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وَأَشْهَدُ أَنْ لا إِلَهَ إِلا اللهُ </a:t>
            </a:r>
            <a:r>
              <a:rPr lang="ar-SA" sz="7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الْمَلِكُ</a:t>
            </a:r>
            <a:endParaRPr lang="en-US" sz="72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7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الْحَقُّ </a:t>
            </a:r>
            <a:r>
              <a:rPr lang="ar-SA" sz="72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الْمُبِيْنُ، وَأَشْهَدُ أَنَّ </a:t>
            </a:r>
            <a:endParaRPr lang="en-US" sz="72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7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مُحَمَّدًا </a:t>
            </a:r>
            <a:r>
              <a:rPr lang="ar-SA" sz="72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عَبْدُهُ </a:t>
            </a:r>
            <a:r>
              <a:rPr lang="ar-SA" sz="7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وَرَسُوْلُهُ </a:t>
            </a:r>
            <a:r>
              <a:rPr lang="ar-SA" sz="72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أَفْضَلُ </a:t>
            </a:r>
            <a:endParaRPr lang="en-US" sz="72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7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الْخَلْقِ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7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أَجْمَعِيْنَ</a:t>
            </a:r>
            <a:r>
              <a:rPr lang="ar-SA" sz="6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، 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37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2" y="4293097"/>
            <a:ext cx="8712969" cy="2508991"/>
          </a:xfrm>
          <a:prstGeom prst="rect">
            <a:avLst/>
          </a:prstGeom>
          <a:solidFill>
            <a:srgbClr val="4A9A0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para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malaikat-Nya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 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 SAW).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orang-orang yang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    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salam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sejahtera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keatasnya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483769" y="-3091"/>
            <a:ext cx="6048672" cy="1632181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7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r>
              <a:rPr lang="en-US" sz="26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6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6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6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en-US" sz="26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6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6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6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junjungan</a:t>
            </a:r>
            <a:r>
              <a:rPr lang="en-US" sz="26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6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</a:t>
            </a:r>
            <a:r>
              <a:rPr lang="en-US" sz="26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SAW</a:t>
            </a:r>
          </a:p>
        </p:txBody>
      </p:sp>
      <p:sp>
        <p:nvSpPr>
          <p:cNvPr id="11" name="Notched Right Arrow 10"/>
          <p:cNvSpPr/>
          <p:nvPr/>
        </p:nvSpPr>
        <p:spPr>
          <a:xfrm>
            <a:off x="395537" y="-192021"/>
            <a:ext cx="2249237" cy="2016224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>
              <a:defRPr/>
            </a:pPr>
            <a:r>
              <a:rPr lang="en-US" sz="28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466" y="23544"/>
            <a:ext cx="2034732" cy="1077830"/>
          </a:xfrm>
          <a:prstGeom prst="rect">
            <a:avLst/>
          </a:prstGeom>
          <a:noFill/>
        </p:spPr>
        <p:txBody>
          <a:bodyPr wrap="non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300" b="1" spc="5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497" y="1254653"/>
            <a:ext cx="8532812" cy="269365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7287" tIns="53643" rIns="107287" bIns="53643">
            <a:spAutoFit/>
          </a:bodyPr>
          <a:lstStyle/>
          <a:p>
            <a:pPr algn="ctr" rtl="1" latinLnBrk="0">
              <a:defRPr/>
            </a:pPr>
            <a:r>
              <a:rPr lang="ar-EG" sz="5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اللَّهُمَّ اغفِر </a:t>
            </a:r>
            <a:r>
              <a:rPr lang="ar-SA" sz="5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لِ</a:t>
            </a:r>
            <a:r>
              <a:rPr lang="ar-EG" sz="5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لمُؤمِنِينَ وَالمُؤمِنَاتِ</a:t>
            </a:r>
            <a:r>
              <a:rPr lang="ar-SA" sz="5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، وَا</a:t>
            </a:r>
            <a:r>
              <a:rPr lang="ar-EG" sz="5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لمُسلِمِينَ</a:t>
            </a:r>
            <a:r>
              <a:rPr lang="ar-SA" sz="5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 </a:t>
            </a:r>
            <a:r>
              <a:rPr lang="ar-EG" sz="5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وَالمُسلِمَاتِ، الأَحيَاءِ مِنهُم وَالأَموَات</a:t>
            </a:r>
            <a:r>
              <a:rPr lang="ar-SA" sz="5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،</a:t>
            </a:r>
            <a:r>
              <a:rPr lang="ar-EG" sz="5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endParaRPr lang="ar-SA" sz="5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algn="ctr" rtl="1" latinLnBrk="0">
              <a:defRPr/>
            </a:pPr>
            <a:r>
              <a:rPr lang="ar-EG" sz="5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إِنَّكَ سَمِيعٌ قَرِيبٌ م</a:t>
            </a:r>
            <a:r>
              <a:rPr lang="ar-SA" sz="5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ّ</a:t>
            </a:r>
            <a:r>
              <a:rPr lang="ar-EG" sz="5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ُجِيبُ الدَّعَوَات</a:t>
            </a:r>
            <a:r>
              <a:rPr lang="ar-SA" sz="5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ِ</a:t>
            </a:r>
            <a:endParaRPr lang="en-US" sz="5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497" y="4197086"/>
            <a:ext cx="8861006" cy="2693657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28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7287" tIns="53643" rIns="107287" bIns="53643">
            <a:spAutoFit/>
          </a:bodyPr>
          <a:lstStyle/>
          <a:p>
            <a:pPr algn="ctr" latinLnBrk="0">
              <a:defRPr/>
            </a:pP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Allah, a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mpunkanlah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osa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g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olongan</a:t>
            </a: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Mukminin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Mukminat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ada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meninggal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dunia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8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55881" y="3131"/>
            <a:ext cx="2291213" cy="1216329"/>
          </a:xfrm>
          <a:prstGeom prst="rect">
            <a:avLst/>
          </a:prstGeom>
          <a:noFill/>
        </p:spPr>
        <p:txBody>
          <a:bodyPr wrap="none" lIns="107287" tIns="53643" rIns="107287" bIns="5364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</a:p>
        </p:txBody>
      </p:sp>
      <p:sp>
        <p:nvSpPr>
          <p:cNvPr id="4" name="Rectangle 3"/>
          <p:cNvSpPr/>
          <p:nvPr/>
        </p:nvSpPr>
        <p:spPr>
          <a:xfrm>
            <a:off x="791070" y="1227811"/>
            <a:ext cx="8352930" cy="527898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28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7287" tIns="53643" rIns="107287" bIns="53643">
            <a:spAutoFit/>
          </a:bodyPr>
          <a:lstStyle/>
          <a:p>
            <a:pPr algn="ctr" rtl="1">
              <a:defRPr/>
            </a:pPr>
            <a:r>
              <a:rPr lang="en-US" sz="56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600" b="1" dirty="0">
                <a:latin typeface="Traditional Arabic" pitchFamily="18" charset="-78"/>
                <a:cs typeface="Traditional Arabic" pitchFamily="18" charset="-78"/>
              </a:rPr>
              <a:t>اللَّهُمَّ ادْفَعْ عَنَّا الْبَلاءَ وَالْوَبَاءَ وَالْفَحْشَاءَ</a:t>
            </a:r>
            <a:r>
              <a:rPr lang="en-US" sz="5600" b="1" dirty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 rtl="1">
              <a:defRPr/>
            </a:pPr>
            <a:r>
              <a:rPr lang="ar-SA" sz="5600" b="1" dirty="0">
                <a:latin typeface="Traditional Arabic" pitchFamily="18" charset="-78"/>
                <a:cs typeface="Traditional Arabic" pitchFamily="18" charset="-78"/>
              </a:rPr>
              <a:t>مَا لا يَصْرِفُهُ غَيْرُكَ. اللَّهُمَّ إِنَّا نَعُوذُ بِكَ مِنَ</a:t>
            </a:r>
            <a:endParaRPr lang="en-US" sz="56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defRPr/>
            </a:pPr>
            <a:r>
              <a:rPr lang="ar-SA" sz="5600" b="1" dirty="0">
                <a:latin typeface="Traditional Arabic" pitchFamily="18" charset="-78"/>
                <a:cs typeface="Traditional Arabic" pitchFamily="18" charset="-78"/>
              </a:rPr>
              <a:t>البَرَصِ وَالْجُنُونِ وَالْجُذَامِ </a:t>
            </a:r>
            <a:endParaRPr lang="en-US" sz="5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defRPr/>
            </a:pPr>
            <a:r>
              <a:rPr lang="ar-SA" sz="5600" b="1" dirty="0" smtClean="0">
                <a:latin typeface="Traditional Arabic" pitchFamily="18" charset="-78"/>
                <a:cs typeface="Traditional Arabic" pitchFamily="18" charset="-78"/>
              </a:rPr>
              <a:t>وَمِن سَيِّئِ الأَسْقَامِ</a:t>
            </a:r>
            <a:r>
              <a:rPr lang="en-US" sz="56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ctr" rtl="1">
              <a:defRPr/>
            </a:pPr>
            <a:r>
              <a:rPr lang="ar-SA" sz="5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600" b="1" dirty="0">
                <a:latin typeface="Traditional Arabic" pitchFamily="18" charset="-78"/>
                <a:cs typeface="Traditional Arabic" pitchFamily="18" charset="-78"/>
              </a:rPr>
              <a:t>اللَّهُمَّ اشْفِ مَرْضَانَا وَارْحَمْ </a:t>
            </a:r>
            <a:r>
              <a:rPr lang="ar-SA" sz="5600" b="1" dirty="0" smtClean="0">
                <a:latin typeface="Traditional Arabic" pitchFamily="18" charset="-78"/>
                <a:cs typeface="Traditional Arabic" pitchFamily="18" charset="-78"/>
              </a:rPr>
              <a:t>مَّوْتَانَا،</a:t>
            </a:r>
            <a:endParaRPr lang="en-US" sz="5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defRPr/>
            </a:pPr>
            <a:r>
              <a:rPr lang="ar-SA" sz="5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600" b="1" dirty="0">
                <a:latin typeface="Traditional Arabic" pitchFamily="18" charset="-78"/>
                <a:cs typeface="Traditional Arabic" pitchFamily="18" charset="-78"/>
              </a:rPr>
              <a:t>وَالْطُفْ </a:t>
            </a:r>
            <a:r>
              <a:rPr lang="en-US" sz="5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600" b="1" dirty="0" smtClean="0">
                <a:latin typeface="Traditional Arabic" pitchFamily="18" charset="-78"/>
                <a:cs typeface="Traditional Arabic" pitchFamily="18" charset="-78"/>
              </a:rPr>
              <a:t>بِنَا </a:t>
            </a:r>
            <a:r>
              <a:rPr lang="ar-SA" sz="5600" b="1" dirty="0">
                <a:latin typeface="Traditional Arabic" pitchFamily="18" charset="-78"/>
                <a:cs typeface="Traditional Arabic" pitchFamily="18" charset="-78"/>
              </a:rPr>
              <a:t>فِيمَا نَزَلَ بِنَا.</a:t>
            </a:r>
            <a:endParaRPr lang="en-GB" sz="5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Arial Unicode MS" pitchFamily="34" charset="-12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26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-19755" y="116632"/>
            <a:ext cx="9179497" cy="7002529"/>
          </a:xfrm>
          <a:prstGeom prst="rect">
            <a:avLst/>
          </a:prstGeom>
          <a:gradFill>
            <a:gsLst>
              <a:gs pos="46000">
                <a:srgbClr val="F4F0FA">
                  <a:alpha val="5882"/>
                </a:srgbClr>
              </a:gs>
              <a:gs pos="100000">
                <a:schemeClr val="bg1"/>
              </a:gs>
              <a:gs pos="0">
                <a:srgbClr val="CEBAEC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7287" tIns="53643" rIns="107287" bIns="53643">
            <a:spAutoFit/>
          </a:bodyPr>
          <a:lstStyle/>
          <a:p>
            <a:pPr algn="ctr" rtl="1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رَبَّنَا آتِنَا فِي الدُّنيَا حَسَنَةً و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ّ</a:t>
            </a:r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َفِي الآخِرَةِ حَسَنَةً و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ّ</a:t>
            </a:r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َقِنَا عَذَابَ النَّارِ. وَصَلَّى اللهُ عَل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َ</a:t>
            </a:r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ى سَيِّدِنَا مُحَمَّدٍ و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ّ</a:t>
            </a:r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َعَل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َ</a:t>
            </a:r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ى آلِهِ وَصَحبِهِ وَسَلَّم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َ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.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raditional Arabic" pitchFamily="2" charset="-78"/>
            </a:endParaRPr>
          </a:p>
          <a:p>
            <a:pPr algn="ctr" rtl="1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 </a:t>
            </a:r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وَالحَمدُ للهِ رَبِّ العَالَمِينَ.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raditional Arabic" pitchFamily="2" charset="-78"/>
            </a:endParaRP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Allah… 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epada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ami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ebaikan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unia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67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259632" y="1508787"/>
            <a:ext cx="7704857" cy="5088565"/>
          </a:xfrm>
        </p:spPr>
        <p:txBody>
          <a:bodyPr/>
          <a:lstStyle/>
          <a:p>
            <a:pPr algn="ctr"/>
            <a:r>
              <a:rPr lang="en-US" sz="3800" b="1" dirty="0">
                <a:solidFill>
                  <a:srgbClr val="FF0000"/>
                </a:solidFill>
              </a:rPr>
              <a:t>Dan </a:t>
            </a:r>
            <a:r>
              <a:rPr lang="en-US" sz="3800" b="1" dirty="0" err="1">
                <a:solidFill>
                  <a:srgbClr val="FF0000"/>
                </a:solidFill>
              </a:rPr>
              <a:t>aku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menyaksikan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bahawa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tiada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tuhan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melainkan</a:t>
            </a:r>
            <a:r>
              <a:rPr lang="en-US" sz="3800" b="1" dirty="0">
                <a:solidFill>
                  <a:srgbClr val="FF0000"/>
                </a:solidFill>
              </a:rPr>
              <a:t> Allah, </a:t>
            </a:r>
            <a:endParaRPr lang="en-US" sz="3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800" b="1" dirty="0" err="1" smtClean="0">
                <a:solidFill>
                  <a:srgbClr val="FF0000"/>
                </a:solidFill>
              </a:rPr>
              <a:t>Tuhan</a:t>
            </a:r>
            <a:r>
              <a:rPr lang="en-US" sz="3800" b="1" dirty="0" smtClean="0">
                <a:solidFill>
                  <a:srgbClr val="FF0000"/>
                </a:solidFill>
              </a:rPr>
              <a:t> </a:t>
            </a:r>
            <a:r>
              <a:rPr lang="en-US" sz="3800" b="1" dirty="0">
                <a:solidFill>
                  <a:srgbClr val="FF0000"/>
                </a:solidFill>
              </a:rPr>
              <a:t>yang </a:t>
            </a:r>
            <a:r>
              <a:rPr lang="en-US" sz="3800" b="1" dirty="0" err="1">
                <a:solidFill>
                  <a:srgbClr val="FF0000"/>
                </a:solidFill>
              </a:rPr>
              <a:t>memiliki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kerajaan</a:t>
            </a:r>
            <a:r>
              <a:rPr lang="en-US" sz="3800" b="1" dirty="0">
                <a:solidFill>
                  <a:srgbClr val="FF0000"/>
                </a:solidFill>
              </a:rPr>
              <a:t> yang </a:t>
            </a:r>
            <a:r>
              <a:rPr lang="en-US" sz="3800" b="1" dirty="0" err="1">
                <a:solidFill>
                  <a:srgbClr val="FF0000"/>
                </a:solidFill>
              </a:rPr>
              <a:t>hakiki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</a:rPr>
              <a:t>lagi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</a:rPr>
              <a:t>jelas</a:t>
            </a:r>
            <a:r>
              <a:rPr lang="en-US" sz="3800" b="1" dirty="0" smtClean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nyata</a:t>
            </a:r>
            <a:r>
              <a:rPr lang="en-US" sz="3800" b="1" dirty="0">
                <a:solidFill>
                  <a:srgbClr val="FF0000"/>
                </a:solidFill>
              </a:rPr>
              <a:t>. </a:t>
            </a:r>
            <a:endParaRPr lang="en-US" sz="3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800" b="1" dirty="0" smtClean="0">
                <a:solidFill>
                  <a:srgbClr val="FF0000"/>
                </a:solidFill>
              </a:rPr>
              <a:t>Dan </a:t>
            </a:r>
            <a:r>
              <a:rPr lang="en-US" sz="3800" b="1" dirty="0" err="1">
                <a:solidFill>
                  <a:srgbClr val="FF0000"/>
                </a:solidFill>
              </a:rPr>
              <a:t>aku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menyaksikan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</a:rPr>
              <a:t>    </a:t>
            </a:r>
          </a:p>
          <a:p>
            <a:pPr algn="ctr"/>
            <a:r>
              <a:rPr lang="en-US" sz="3800" b="1" dirty="0" err="1" smtClean="0">
                <a:solidFill>
                  <a:srgbClr val="FF0000"/>
                </a:solidFill>
              </a:rPr>
              <a:t>bahawa</a:t>
            </a:r>
            <a:r>
              <a:rPr lang="en-US" sz="3800" b="1" dirty="0" smtClean="0">
                <a:solidFill>
                  <a:srgbClr val="FF0000"/>
                </a:solidFill>
              </a:rPr>
              <a:t> </a:t>
            </a:r>
            <a:r>
              <a:rPr lang="en-US" sz="3800" b="1" dirty="0">
                <a:solidFill>
                  <a:srgbClr val="FF0000"/>
                </a:solidFill>
              </a:rPr>
              <a:t>Muhammad </a:t>
            </a:r>
            <a:r>
              <a:rPr lang="en-US" sz="3800" b="1" dirty="0" err="1">
                <a:solidFill>
                  <a:srgbClr val="FF0000"/>
                </a:solidFill>
              </a:rPr>
              <a:t>itu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endParaRPr lang="en-US" sz="3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800" b="1" dirty="0" err="1" smtClean="0">
                <a:solidFill>
                  <a:srgbClr val="FF0000"/>
                </a:solidFill>
              </a:rPr>
              <a:t>hamba</a:t>
            </a:r>
            <a:r>
              <a:rPr lang="en-US" sz="3800" b="1" dirty="0" smtClean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dan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utusanNya</a:t>
            </a:r>
            <a:r>
              <a:rPr lang="en-US" sz="3800" b="1" dirty="0">
                <a:solidFill>
                  <a:srgbClr val="FF0000"/>
                </a:solidFill>
              </a:rPr>
              <a:t>, </a:t>
            </a:r>
            <a:r>
              <a:rPr lang="en-US" sz="3800" b="1" dirty="0" err="1">
                <a:solidFill>
                  <a:srgbClr val="FF0000"/>
                </a:solidFill>
              </a:rPr>
              <a:t>sebaik-baik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keseluruhan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makhluk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7705" y="932724"/>
            <a:ext cx="6912768" cy="614197"/>
          </a:xfrm>
        </p:spPr>
        <p:txBody>
          <a:bodyPr/>
          <a:lstStyle/>
          <a:p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672" y="164639"/>
            <a:ext cx="7524329" cy="768085"/>
          </a:xfrm>
        </p:spPr>
        <p:txBody>
          <a:bodyPr/>
          <a:lstStyle/>
          <a:p>
            <a:r>
              <a:rPr lang="en-US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Sambungan</a:t>
            </a:r>
            <a:r>
              <a:rPr lang="en-US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971600" y="1700808"/>
            <a:ext cx="7931225" cy="460851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rtl="1"/>
            <a:r>
              <a:rPr lang="ar-SA" sz="6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اَلَّلهُمَّ صَلِّ وَسَلِّمْ عَلَى سَيِّدِنَا 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وَمَوْلانَا مُحَمَّدٍ أَشْرَفِ الأَنْبِيَاءِ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وَالْمُرْسَلِيْنَ، وَعَلَى آَلِهِ </a:t>
            </a:r>
            <a:r>
              <a:rPr lang="ar-SA" sz="6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وَأَصْحَابِهِ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وَمَنْ تَبِعَهُمْ بِإِحْسَانٍ إِلَى يَوْمِ الدِّيْنِ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674" y="68628"/>
            <a:ext cx="7344816" cy="1344149"/>
          </a:xfrm>
        </p:spPr>
        <p:txBody>
          <a:bodyPr/>
          <a:lstStyle/>
          <a:p>
            <a:pPr algn="ctr"/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Muhammad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28800" y="3676079"/>
            <a:ext cx="7715200" cy="3192353"/>
          </a:xfrm>
        </p:spPr>
        <p:txBody>
          <a:bodyPr/>
          <a:lstStyle/>
          <a:p>
            <a:pPr algn="ctr"/>
            <a:r>
              <a:rPr lang="en-US" sz="5200" b="1" dirty="0" err="1">
                <a:solidFill>
                  <a:srgbClr val="FF0000"/>
                </a:solidFill>
              </a:rPr>
              <a:t>Bertaqwa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dan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taatilah</a:t>
            </a:r>
            <a:r>
              <a:rPr lang="en-US" sz="5200" b="1" dirty="0">
                <a:solidFill>
                  <a:srgbClr val="FF0000"/>
                </a:solidFill>
              </a:rPr>
              <a:t> Allah, </a:t>
            </a:r>
            <a:r>
              <a:rPr lang="en-US" sz="5200" b="1" dirty="0" err="1">
                <a:solidFill>
                  <a:srgbClr val="FF0000"/>
                </a:solidFill>
              </a:rPr>
              <a:t>semoga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kamu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memperolehi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rahmat</a:t>
            </a:r>
            <a:endParaRPr lang="en-US" sz="52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6008" y="1412776"/>
            <a:ext cx="7864862" cy="223224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ar-SA" sz="8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اتَّقُوْا </a:t>
            </a:r>
            <a:r>
              <a:rPr lang="ar-SA" sz="8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اللهَ</a:t>
            </a:r>
            <a:endParaRPr lang="en-US" sz="80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7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وَأَطِيْعُوْهُ </a:t>
            </a:r>
            <a:r>
              <a:rPr lang="ar-SA" sz="70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لَعَلَّكُمْ </a:t>
            </a:r>
            <a:r>
              <a:rPr lang="ar-SA" sz="70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تُرْحَمُوْنَ</a:t>
            </a:r>
            <a:endParaRPr lang="en-US" sz="7000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496" y="3717032"/>
            <a:ext cx="9108505" cy="25922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8000"/>
                  <a:lumOff val="2000"/>
                  <a:alpha val="0"/>
                </a:scheme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6" y="5683403"/>
            <a:ext cx="7935415" cy="41611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r>
              <a:rPr lang="en-US" sz="2000" i="1" dirty="0">
                <a:latin typeface="Arial Black" pitchFamily="34" charset="0"/>
              </a:rPr>
              <a:t>23 JAMADILAKHIR BERSAMAAN 5 FEBRUARI 2021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458758"/>
            <a:ext cx="8783961" cy="24683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479" y="188640"/>
            <a:ext cx="8001001" cy="846997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Khutbah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hari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ini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: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50801" y="1535153"/>
            <a:ext cx="9093200" cy="3502540"/>
          </a:xfrm>
          <a:prstGeom prst="rect">
            <a:avLst/>
          </a:prstGeom>
        </p:spPr>
        <p:txBody>
          <a:bodyPr lIns="107287" tIns="53643" rIns="107287" bIns="53643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AMARAN TERHADAP </a:t>
            </a:r>
          </a:p>
          <a:p>
            <a:r>
              <a:rPr lang="en-US" sz="54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 YANG </a:t>
            </a:r>
          </a:p>
          <a:p>
            <a:r>
              <a:rPr lang="en-US" sz="54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MENGABAIKAN </a:t>
            </a:r>
            <a:endParaRPr lang="en-US" sz="5400" dirty="0" smtClean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5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3429000"/>
            <a:ext cx="9505056" cy="3288363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ms-MY" sz="3800" b="1" dirty="0">
                <a:solidFill>
                  <a:srgbClr val="FF0000"/>
                </a:solidFill>
              </a:rPr>
              <a:t>Sesungguhnya sembahyang </a:t>
            </a:r>
            <a:endParaRPr lang="ms-MY" sz="3800" b="1" dirty="0" smtClean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ms-MY" sz="3800" b="1" dirty="0" smtClean="0">
                <a:solidFill>
                  <a:srgbClr val="FF0000"/>
                </a:solidFill>
              </a:rPr>
              <a:t>itu adalah </a:t>
            </a:r>
            <a:r>
              <a:rPr lang="ms-MY" sz="3800" b="1" dirty="0">
                <a:solidFill>
                  <a:srgbClr val="FF0000"/>
                </a:solidFill>
              </a:rPr>
              <a:t>satu ketetapan </a:t>
            </a:r>
            <a:endParaRPr lang="ms-MY" sz="3800" b="1" dirty="0" smtClean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ms-MY" sz="3800" b="1" dirty="0" smtClean="0">
                <a:solidFill>
                  <a:srgbClr val="FF0000"/>
                </a:solidFill>
              </a:rPr>
              <a:t>yang diwajibkan </a:t>
            </a:r>
            <a:r>
              <a:rPr lang="ms-MY" sz="3800" b="1" dirty="0">
                <a:solidFill>
                  <a:srgbClr val="FF0000"/>
                </a:solidFill>
              </a:rPr>
              <a:t>atas </a:t>
            </a:r>
            <a:r>
              <a:rPr lang="ms-MY" sz="3800" b="1" dirty="0" smtClean="0">
                <a:solidFill>
                  <a:srgbClr val="FF0000"/>
                </a:solidFill>
              </a:rPr>
              <a:t>orang  </a:t>
            </a:r>
            <a:endParaRPr lang="ms-MY" sz="3800" b="1" dirty="0" smtClean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ms-MY" sz="3800" b="1" dirty="0" smtClean="0">
                <a:solidFill>
                  <a:srgbClr val="FF0000"/>
                </a:solidFill>
              </a:rPr>
              <a:t> </a:t>
            </a:r>
            <a:r>
              <a:rPr lang="ms-MY" sz="3800" b="1" dirty="0">
                <a:solidFill>
                  <a:srgbClr val="FF0000"/>
                </a:solidFill>
              </a:rPr>
              <a:t>yang </a:t>
            </a:r>
            <a:r>
              <a:rPr lang="ms-MY" sz="3800" b="1" dirty="0" smtClean="0">
                <a:solidFill>
                  <a:srgbClr val="FF0000"/>
                </a:solidFill>
              </a:rPr>
              <a:t>beriman</a:t>
            </a:r>
            <a:r>
              <a:rPr lang="ms-MY" sz="3800" b="1" dirty="0">
                <a:solidFill>
                  <a:srgbClr val="FF0000"/>
                </a:solidFill>
              </a:rPr>
              <a:t>, yang tertentu </a:t>
            </a:r>
            <a:endParaRPr lang="ms-MY" sz="3800" b="1" dirty="0" smtClean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ms-MY" sz="3800" b="1" dirty="0" smtClean="0">
                <a:solidFill>
                  <a:srgbClr val="FF0000"/>
                </a:solidFill>
              </a:rPr>
              <a:t>waktunya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1268760"/>
            <a:ext cx="7776864" cy="192021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rtl="1"/>
            <a:r>
              <a:rPr lang="ar-SA" sz="72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إِنَّ ٱلصَّلَوٰةَ كَانَتْ </a:t>
            </a:r>
            <a:r>
              <a:rPr lang="ar-SA" sz="7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عَلَى</a:t>
            </a:r>
            <a:endParaRPr lang="en-US" sz="7200" b="1" dirty="0" smtClean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7200" b="1" dirty="0" smtClean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ٱلْمُؤْمِنِينَ </a:t>
            </a:r>
            <a:r>
              <a:rPr lang="ar-SA" sz="7200" b="1" dirty="0">
                <a:solidFill>
                  <a:schemeClr val="accent3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كِتَٰبًا مَّوْقُوتًا</a:t>
            </a:r>
            <a:endParaRPr lang="en-US" sz="7200" b="1" dirty="0">
              <a:solidFill>
                <a:schemeClr val="accent3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820473" cy="1344149"/>
          </a:xfrm>
        </p:spPr>
        <p:txBody>
          <a:bodyPr/>
          <a:lstStyle/>
          <a:p>
            <a:pPr algn="ctr"/>
            <a:r>
              <a:rPr lang="en-US" sz="3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r>
              <a:rPr lang="en-US" sz="3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al-</a:t>
            </a:r>
            <a:r>
              <a:rPr lang="en-US" sz="3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Nisa</a:t>
            </a:r>
            <a:r>
              <a:rPr lang="en-US" sz="3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: 103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202772" y="2204864"/>
            <a:ext cx="7931225" cy="3994316"/>
          </a:xfrm>
        </p:spPr>
        <p:txBody>
          <a:bodyPr/>
          <a:lstStyle/>
          <a:p>
            <a:pPr marL="670541" indent="-670541">
              <a:buFont typeface="Wingdings" pitchFamily="2" charset="2"/>
              <a:buChar char="v"/>
            </a:pPr>
            <a:r>
              <a:rPr lang="en-US" sz="4200" b="1" dirty="0" err="1"/>
              <a:t>H</a:t>
            </a:r>
            <a:r>
              <a:rPr lang="en-US" sz="4200" b="1" dirty="0" err="1" smtClean="0"/>
              <a:t>ilang</a:t>
            </a:r>
            <a:r>
              <a:rPr lang="en-US" sz="4200" b="1" dirty="0" smtClean="0"/>
              <a:t> </a:t>
            </a:r>
            <a:r>
              <a:rPr lang="en-US" sz="4200" b="1" dirty="0" err="1"/>
              <a:t>keberkatan</a:t>
            </a:r>
            <a:r>
              <a:rPr lang="en-US" sz="4200" b="1" dirty="0"/>
              <a:t> </a:t>
            </a:r>
            <a:r>
              <a:rPr lang="en-US" sz="4200" b="1" dirty="0" err="1"/>
              <a:t>dalam</a:t>
            </a:r>
            <a:r>
              <a:rPr lang="en-US" sz="4200" b="1" dirty="0"/>
              <a:t> </a:t>
            </a:r>
          </a:p>
          <a:p>
            <a:r>
              <a:rPr lang="en-US" sz="4200" b="1" dirty="0"/>
              <a:t>   </a:t>
            </a:r>
            <a:r>
              <a:rPr lang="en-US" sz="4200" b="1" dirty="0" err="1"/>
              <a:t>hidup</a:t>
            </a:r>
            <a:r>
              <a:rPr lang="en-US" sz="4200" b="1" dirty="0"/>
              <a:t>.</a:t>
            </a:r>
            <a:r>
              <a:rPr lang="en-US" sz="4200" dirty="0"/>
              <a:t> </a:t>
            </a:r>
          </a:p>
          <a:p>
            <a:pPr marL="670541" indent="-670541">
              <a:buFont typeface="Wingdings" pitchFamily="2" charset="2"/>
              <a:buChar char="v"/>
            </a:pPr>
            <a:r>
              <a:rPr lang="en-US" sz="4200" b="1" dirty="0" err="1"/>
              <a:t>S</a:t>
            </a:r>
            <a:r>
              <a:rPr lang="en-US" sz="4200" b="1" dirty="0" err="1" smtClean="0"/>
              <a:t>entiasa</a:t>
            </a:r>
            <a:r>
              <a:rPr lang="en-US" sz="4200" b="1" dirty="0" smtClean="0"/>
              <a:t> </a:t>
            </a:r>
            <a:r>
              <a:rPr lang="en-US" sz="4200" b="1" dirty="0" err="1"/>
              <a:t>hidup</a:t>
            </a:r>
            <a:r>
              <a:rPr lang="en-US" sz="4200" b="1" dirty="0"/>
              <a:t> </a:t>
            </a:r>
            <a:r>
              <a:rPr lang="en-US" sz="4200" b="1" dirty="0" err="1"/>
              <a:t>dalam</a:t>
            </a:r>
            <a:r>
              <a:rPr lang="en-US" sz="4200" b="1" dirty="0"/>
              <a:t>        </a:t>
            </a:r>
            <a:r>
              <a:rPr lang="en-US" sz="4200" b="1" dirty="0" err="1"/>
              <a:t>kesempitan</a:t>
            </a:r>
            <a:r>
              <a:rPr lang="en-US" sz="4200" b="1" dirty="0"/>
              <a:t> </a:t>
            </a:r>
            <a:r>
              <a:rPr lang="en-US" sz="4200" b="1" dirty="0" err="1" smtClean="0"/>
              <a:t>dan</a:t>
            </a:r>
            <a:r>
              <a:rPr lang="en-US" sz="4200" b="1" dirty="0" smtClean="0"/>
              <a:t>   </a:t>
            </a:r>
            <a:r>
              <a:rPr lang="en-US" sz="4200" b="1" dirty="0"/>
              <a:t>		     </a:t>
            </a:r>
            <a:r>
              <a:rPr lang="en-US" sz="4200" b="1" dirty="0" err="1"/>
              <a:t>kegelisahan</a:t>
            </a:r>
            <a:r>
              <a:rPr lang="en-US" sz="4200" b="1" dirty="0"/>
              <a:t>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672" y="68628"/>
            <a:ext cx="7524329" cy="1110661"/>
          </a:xfrm>
        </p:spPr>
        <p:txBody>
          <a:bodyPr/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menimpa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 yang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meninggalkan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979712" y="1316767"/>
            <a:ext cx="2592288" cy="616165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3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pertama</a:t>
            </a:r>
            <a:endParaRPr lang="en-US" sz="33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994</Words>
  <Application>Microsoft Office PowerPoint</Application>
  <PresentationFormat>On-screen Show (4:3)</PresentationFormat>
  <Paragraphs>191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Custom Design</vt:lpstr>
      <vt:lpstr>PowerPoint Presentation</vt:lpstr>
      <vt:lpstr>Pujian kepada Allah SWT</vt:lpstr>
      <vt:lpstr>Syahadah</vt:lpstr>
      <vt:lpstr>Sambungan…</vt:lpstr>
      <vt:lpstr>Selawat ke atas Nabi  Muhammad SAW</vt:lpstr>
      <vt:lpstr>Pesanan Taqwa</vt:lpstr>
      <vt:lpstr>PowerPoint Presentation</vt:lpstr>
      <vt:lpstr>Firman Allah swt : al-Nisa’ : 103</vt:lpstr>
      <vt:lpstr>Antara azab yang akan menimpa  orang yang meninggalkan solat..</vt:lpstr>
      <vt:lpstr>PowerPoint Presentation</vt:lpstr>
      <vt:lpstr>PowerPoint Presentation</vt:lpstr>
      <vt:lpstr>Antara azab yang akan menimpa  orang yang meninggalkan solat..</vt:lpstr>
      <vt:lpstr>PowerPoint Presentation</vt:lpstr>
      <vt:lpstr>PowerPoint Presentation</vt:lpstr>
      <vt:lpstr>Antara azab yang akan menimpa  orang yang meninggalkan solat..</vt:lpstr>
      <vt:lpstr>PowerPoint Presentation</vt:lpstr>
      <vt:lpstr>PowerPoint Presentation</vt:lpstr>
      <vt:lpstr>Antara azab yang akan menimpa  orang yang meninggalkan solat..</vt:lpstr>
      <vt:lpstr> Saidina Umar r.a pula berkata: </vt:lpstr>
      <vt:lpstr>PowerPoint Presentation</vt:lpstr>
      <vt:lpstr>Kesimpulan khutbah:</vt:lpstr>
      <vt:lpstr> أعوذ بالله من الشيطان الرجيم </vt:lpstr>
      <vt:lpstr>PowerPoint Presentation</vt:lpstr>
      <vt:lpstr>Doa antara Jumaat</vt:lpstr>
      <vt:lpstr>PowerPoint Presentation</vt:lpstr>
      <vt:lpstr>Pujian kepada Allah SWT</vt:lpstr>
      <vt:lpstr>Syahadah</vt:lpstr>
      <vt:lpstr>Selawat ke atas  Nabi Muhammad S.A.W</vt:lpstr>
      <vt:lpstr>Pesanan takwa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PMasjid</cp:lastModifiedBy>
  <cp:revision>59</cp:revision>
  <dcterms:created xsi:type="dcterms:W3CDTF">2014-04-01T16:27:38Z</dcterms:created>
  <dcterms:modified xsi:type="dcterms:W3CDTF">2021-02-04T15:17:04Z</dcterms:modified>
</cp:coreProperties>
</file>